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1152" userDrawn="1">
          <p15:clr>
            <a:srgbClr val="547EBF"/>
          </p15:clr>
        </p15:guide>
        <p15:guide id="3" pos="19584" userDrawn="1">
          <p15:clr>
            <a:srgbClr val="547EBF"/>
          </p15:clr>
        </p15:guide>
        <p15:guide id="4" orient="horz" pos="26496" userDrawn="1">
          <p15:clr>
            <a:srgbClr val="A4A3A4"/>
          </p15:clr>
        </p15:guide>
        <p15:guide id="5" pos="10080" userDrawn="1">
          <p15:clr>
            <a:srgbClr val="FBAE40"/>
          </p15:clr>
        </p15:guide>
        <p15:guide id="6" pos="10656" userDrawn="1">
          <p15:clr>
            <a:srgbClr val="FBAE40"/>
          </p15:clr>
        </p15:guide>
        <p15:guide id="7" orient="horz" pos="4032" userDrawn="1">
          <p15:clr>
            <a:srgbClr val="FBAE40"/>
          </p15:clr>
        </p15:guide>
        <p15:guide id="8" orient="horz" pos="4632" userDrawn="1">
          <p15:clr>
            <a:srgbClr val="FBAE40"/>
          </p15:clr>
        </p15:guide>
        <p15:guide id="9" orient="horz" pos="5472" userDrawn="1">
          <p15:clr>
            <a:srgbClr val="5ACBF0"/>
          </p15:clr>
        </p15:guide>
        <p15:guide id="10" orient="horz" pos="22752" userDrawn="1">
          <p15:clr>
            <a:srgbClr val="5ACBF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700"/>
    <p:restoredTop sz="94676"/>
  </p:normalViewPr>
  <p:slideViewPr>
    <p:cSldViewPr snapToGrid="0" snapToObjects="1">
      <p:cViewPr>
        <p:scale>
          <a:sx n="40" d="100"/>
          <a:sy n="40" d="100"/>
        </p:scale>
        <p:origin x="283" y="-3605"/>
      </p:cViewPr>
      <p:guideLst>
        <p:guide orient="horz" pos="1152"/>
        <p:guide pos="1152"/>
        <p:guide pos="19584"/>
        <p:guide orient="horz" pos="26496"/>
        <p:guide pos="10080"/>
        <p:guide pos="10656"/>
        <p:guide orient="horz" pos="4032"/>
        <p:guide orient="horz" pos="4632"/>
        <p:guide orient="horz" pos="5472"/>
        <p:guide orient="horz" pos="227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20CEF-3E6B-D246-A5F1-2CFF73C446B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328369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20CEF-3E6B-D246-A5F1-2CFF73C446B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190263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20CEF-3E6B-D246-A5F1-2CFF73C446B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281464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20CEF-3E6B-D246-A5F1-2CFF73C446B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106523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F20CEF-3E6B-D246-A5F1-2CFF73C446B9}"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307199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20CEF-3E6B-D246-A5F1-2CFF73C446B9}"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48444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20CEF-3E6B-D246-A5F1-2CFF73C446B9}"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413932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20CEF-3E6B-D246-A5F1-2CFF73C446B9}"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220799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20CEF-3E6B-D246-A5F1-2CFF73C446B9}"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83161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9F20CEF-3E6B-D246-A5F1-2CFF73C446B9}"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26120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9F20CEF-3E6B-D246-A5F1-2CFF73C446B9}"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E8FA35-2191-4E47-9E7B-2B7598408EB0}" type="slidenum">
              <a:rPr lang="en-US" smtClean="0"/>
              <a:t>‹#›</a:t>
            </a:fld>
            <a:endParaRPr lang="en-US"/>
          </a:p>
        </p:txBody>
      </p:sp>
    </p:spTree>
    <p:extLst>
      <p:ext uri="{BB962C8B-B14F-4D97-AF65-F5344CB8AC3E}">
        <p14:creationId xmlns:p14="http://schemas.microsoft.com/office/powerpoint/2010/main" val="165330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19F20CEF-3E6B-D246-A5F1-2CFF73C446B9}" type="datetimeFigureOut">
              <a:rPr lang="en-US" smtClean="0"/>
              <a:t>10/4/2019</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85E8FA35-2191-4E47-9E7B-2B7598408EB0}" type="slidenum">
              <a:rPr lang="en-US" smtClean="0"/>
              <a:t>‹#›</a:t>
            </a:fld>
            <a:endParaRPr lang="en-US"/>
          </a:p>
        </p:txBody>
      </p:sp>
    </p:spTree>
    <p:extLst>
      <p:ext uri="{BB962C8B-B14F-4D97-AF65-F5344CB8AC3E}">
        <p14:creationId xmlns:p14="http://schemas.microsoft.com/office/powerpoint/2010/main" val="3423147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15F-4D42-E449-B18A-7C45D6C32788}"/>
              </a:ext>
            </a:extLst>
          </p:cNvPr>
          <p:cNvSpPr/>
          <p:nvPr/>
        </p:nvSpPr>
        <p:spPr>
          <a:xfrm>
            <a:off x="6578601" y="1828800"/>
            <a:ext cx="24511000" cy="2677656"/>
          </a:xfrm>
          <a:prstGeom prst="rect">
            <a:avLst/>
          </a:prstGeom>
        </p:spPr>
        <p:txBody>
          <a:bodyPr wrap="square">
            <a:spAutoFit/>
          </a:bodyPr>
          <a:lstStyle/>
          <a:p>
            <a:pPr algn="just">
              <a:defRPr/>
            </a:pPr>
            <a:r>
              <a:rPr lang="en-US" sz="8400" b="1" dirty="0">
                <a:latin typeface="Times New Roman" panose="02020603050405020304" pitchFamily="18" charset="0"/>
                <a:cs typeface="Times New Roman" panose="02020603050405020304" pitchFamily="18" charset="0"/>
              </a:rPr>
              <a:t>Fueling the Center for Digital Curricula, </a:t>
            </a:r>
          </a:p>
          <a:p>
            <a:pPr algn="just">
              <a:defRPr/>
            </a:pPr>
            <a:r>
              <a:rPr lang="en-US" sz="8400" b="1" dirty="0">
                <a:latin typeface="Times New Roman" panose="02020603050405020304" pitchFamily="18" charset="0"/>
                <a:cs typeface="Times New Roman" panose="02020603050405020304" pitchFamily="18" charset="0"/>
              </a:rPr>
              <a:t>College of Engineering, University of Michigan</a:t>
            </a:r>
          </a:p>
        </p:txBody>
      </p:sp>
      <p:sp>
        <p:nvSpPr>
          <p:cNvPr id="8" name="TextBox 7">
            <a:extLst>
              <a:ext uri="{FF2B5EF4-FFF2-40B4-BE49-F238E27FC236}">
                <a16:creationId xmlns:a16="http://schemas.microsoft.com/office/drawing/2014/main" id="{4CDEBE5E-551A-0E4E-8838-F7D7E07BC2AE}"/>
              </a:ext>
            </a:extLst>
          </p:cNvPr>
          <p:cNvSpPr txBox="1"/>
          <p:nvPr/>
        </p:nvSpPr>
        <p:spPr>
          <a:xfrm>
            <a:off x="7924801" y="4572822"/>
            <a:ext cx="23355299" cy="2375170"/>
          </a:xfrm>
          <a:prstGeom prst="rect">
            <a:avLst/>
          </a:prstGeom>
          <a:noFill/>
        </p:spPr>
        <p:txBody>
          <a:bodyPr wrap="square" rtlCol="0">
            <a:noAutofit/>
          </a:bodyPr>
          <a:lstStyle/>
          <a:p>
            <a:r>
              <a:rPr lang="en-US" sz="4800" dirty="0">
                <a:latin typeface="Arial" panose="020B0604020202020204" pitchFamily="34" charset="0"/>
                <a:cs typeface="Arial" panose="020B0604020202020204" pitchFamily="34" charset="0"/>
              </a:rPr>
              <a:t>Manisha Vupputuri, Dominick Huynh, Edmond Tsoi, Anup Diwakar, Connor Beard, Joan Liu, Derek Chen, </a:t>
            </a:r>
            <a:r>
              <a:rPr lang="en-US" sz="4800" dirty="0" err="1">
                <a:latin typeface="Arial" panose="020B0604020202020204" pitchFamily="34" charset="0"/>
                <a:cs typeface="Arial" panose="020B0604020202020204" pitchFamily="34" charset="0"/>
              </a:rPr>
              <a:t>Siyuan</a:t>
            </a:r>
            <a:r>
              <a:rPr lang="en-US" sz="4800" dirty="0">
                <a:latin typeface="Arial" panose="020B0604020202020204" pitchFamily="34" charset="0"/>
                <a:cs typeface="Arial" panose="020B0604020202020204" pitchFamily="34" charset="0"/>
              </a:rPr>
              <a:t> Peng</a:t>
            </a:r>
            <a:endParaRPr lang="en-US" sz="4800" baseline="30000" dirty="0">
              <a:latin typeface="Arial" panose="020B0604020202020204" pitchFamily="34" charset="0"/>
              <a:cs typeface="Arial" panose="020B0604020202020204" pitchFamily="34" charset="0"/>
            </a:endParaRPr>
          </a:p>
          <a:p>
            <a:r>
              <a:rPr lang="en-US" sz="4800" dirty="0">
                <a:latin typeface="Arial" pitchFamily="34" charset="0"/>
                <a:cs typeface="Arial" pitchFamily="34" charset="0"/>
              </a:rPr>
              <a:t>College of Engineering and College of LSA, University of Michigan, Ann Arbor, MI.</a:t>
            </a:r>
          </a:p>
        </p:txBody>
      </p:sp>
      <p:sp>
        <p:nvSpPr>
          <p:cNvPr id="10" name="TextBox 9">
            <a:extLst>
              <a:ext uri="{FF2B5EF4-FFF2-40B4-BE49-F238E27FC236}">
                <a16:creationId xmlns:a16="http://schemas.microsoft.com/office/drawing/2014/main" id="{13EB7527-DEFD-824C-907A-B554C76FF7D2}"/>
              </a:ext>
            </a:extLst>
          </p:cNvPr>
          <p:cNvSpPr txBox="1"/>
          <p:nvPr/>
        </p:nvSpPr>
        <p:spPr>
          <a:xfrm>
            <a:off x="1828800" y="7353300"/>
            <a:ext cx="14173200" cy="923330"/>
          </a:xfrm>
          <a:prstGeom prst="rect">
            <a:avLst/>
          </a:prstGeom>
          <a:solidFill>
            <a:srgbClr val="00274C"/>
          </a:solidFill>
        </p:spPr>
        <p:txBody>
          <a:bodyPr wrap="square" rtlCol="0" anchor="ctr">
            <a:spAutoFit/>
          </a:bodyPr>
          <a:lstStyle/>
          <a:p>
            <a:r>
              <a:rPr lang="en-US" sz="5400" b="1" dirty="0">
                <a:solidFill>
                  <a:srgbClr val="FFC000"/>
                </a:solidFill>
                <a:latin typeface="Arial"/>
                <a:cs typeface="Arial"/>
              </a:rPr>
              <a:t>Introduction	</a:t>
            </a:r>
          </a:p>
        </p:txBody>
      </p:sp>
      <p:sp>
        <p:nvSpPr>
          <p:cNvPr id="11" name="Rectangle 10">
            <a:extLst>
              <a:ext uri="{FF2B5EF4-FFF2-40B4-BE49-F238E27FC236}">
                <a16:creationId xmlns:a16="http://schemas.microsoft.com/office/drawing/2014/main" id="{C1A022C4-AFB5-4748-BB47-286197800D60}"/>
              </a:ext>
            </a:extLst>
          </p:cNvPr>
          <p:cNvSpPr/>
          <p:nvPr/>
        </p:nvSpPr>
        <p:spPr>
          <a:xfrm>
            <a:off x="1828800" y="8722639"/>
            <a:ext cx="14173200" cy="14865608"/>
          </a:xfrm>
          <a:prstGeom prst="rect">
            <a:avLst/>
          </a:prstGeom>
        </p:spPr>
        <p:txBody>
          <a:bodyPr wrap="square">
            <a:spAutoFit/>
          </a:bodyPr>
          <a:lstStyle/>
          <a:p>
            <a:pPr algn="just"/>
            <a:r>
              <a:rPr lang="en-US" sz="3200" dirty="0">
                <a:latin typeface="Arial" panose="020B0604020202020204" pitchFamily="34" charset="0"/>
                <a:cs typeface="Arial" panose="020B0604020202020204" pitchFamily="34" charset="0"/>
              </a:rPr>
              <a:t>The digital transformation of K-12 is underway – albeit painfully slowly! The resistance to change in K-12 is sincere. But, with the price of a keyboarded-computing device now comparable to a pair of sneakers, it is clear that each and every student in each and every classroom in each and every school in the U.S. will soon have a computing device! “1-to-1” is the new normal. </a:t>
            </a:r>
          </a:p>
          <a:p>
            <a:pPr algn="just"/>
            <a:endParaRPr lang="en-US"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How will the teachers and students use those computing devices? While textbooks have provided the curricula that guided teachers, the days of the printed textbook are numbered. </a:t>
            </a:r>
          </a:p>
          <a:p>
            <a:pPr algn="just"/>
            <a:endParaRPr lang="en-US"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But, curricula is still the heartbeat of the classroom. K-12 teachers have neither the time nor the temperament nor the training to create full, year-long deeply-digital curricula. UM.CDC’s mission, then, is to provide, free, just such curricula to K-12 - curricula that teachers can then easily localize, individualize, personalize, etc.</a:t>
            </a:r>
          </a:p>
          <a:p>
            <a:pPr algn="just"/>
            <a:endParaRPr lang="en-US" sz="3200" dirty="0">
              <a:latin typeface="Arial" panose="020B0604020202020204" pitchFamily="34" charset="0"/>
              <a:cs typeface="Arial" panose="020B0604020202020204" pitchFamily="34" charset="0"/>
            </a:endParaRPr>
          </a:p>
          <a:p>
            <a:pPr algn="just"/>
            <a:r>
              <a:rPr lang="en-US" sz="3200" dirty="0">
                <a:latin typeface="Arial" panose="020B0604020202020204" pitchFamily="34" charset="0"/>
                <a:cs typeface="Arial" panose="020B0604020202020204" pitchFamily="34" charset="0"/>
              </a:rPr>
              <a:t>To that end, the UM.CDC has a number of projects:</a:t>
            </a:r>
          </a:p>
          <a:p>
            <a:pPr marL="457200" indent="-457200" algn="just">
              <a:buFont typeface="Arial" panose="020B0604020202020204" pitchFamily="34" charset="0"/>
              <a:buChar char="•"/>
            </a:pPr>
            <a:r>
              <a:rPr lang="en-US" sz="3200" b="1" dirty="0">
                <a:latin typeface="Arial" panose="020B0604020202020204" pitchFamily="34" charset="0"/>
                <a:cs typeface="Arial" panose="020B0604020202020204" pitchFamily="34" charset="0"/>
              </a:rPr>
              <a:t>Digital Curricula for Elementary School: </a:t>
            </a:r>
            <a:r>
              <a:rPr lang="en-US" sz="3200" dirty="0">
                <a:latin typeface="Arial" panose="020B0604020202020204" pitchFamily="34" charset="0"/>
                <a:cs typeface="Arial" panose="020B0604020202020204" pitchFamily="34" charset="0"/>
              </a:rPr>
              <a:t>With support from the Michigan Department of Education, UM.CDC is running a pilot study with 600+ 3</a:t>
            </a:r>
            <a:r>
              <a:rPr lang="en-US" sz="3200" baseline="30000" dirty="0">
                <a:latin typeface="Arial" panose="020B0604020202020204" pitchFamily="34" charset="0"/>
                <a:cs typeface="Arial" panose="020B0604020202020204" pitchFamily="34" charset="0"/>
              </a:rPr>
              <a:t>rd</a:t>
            </a:r>
            <a:r>
              <a:rPr lang="en-US" sz="3200" dirty="0">
                <a:latin typeface="Arial" panose="020B0604020202020204" pitchFamily="34" charset="0"/>
                <a:cs typeface="Arial" panose="020B0604020202020204" pitchFamily="34" charset="0"/>
              </a:rPr>
              <a:t> and 4</a:t>
            </a:r>
            <a:r>
              <a:rPr lang="en-US" sz="3200" baseline="30000" dirty="0">
                <a:latin typeface="Arial" panose="020B0604020202020204" pitchFamily="34" charset="0"/>
                <a:cs typeface="Arial" panose="020B0604020202020204" pitchFamily="34" charset="0"/>
              </a:rPr>
              <a:t>th</a:t>
            </a:r>
            <a:r>
              <a:rPr lang="en-US" sz="3200" dirty="0">
                <a:latin typeface="Arial" panose="020B0604020202020204" pitchFamily="34" charset="0"/>
                <a:cs typeface="Arial" panose="020B0604020202020204" pitchFamily="34" charset="0"/>
              </a:rPr>
              <a:t> graders in Michigan schools using our deeply-digital curricula.</a:t>
            </a:r>
          </a:p>
          <a:p>
            <a:pPr marL="457200" indent="-457200" algn="just">
              <a:buFont typeface="Arial" panose="020B0604020202020204" pitchFamily="34" charset="0"/>
              <a:buChar char="•"/>
            </a:pPr>
            <a:r>
              <a:rPr lang="en-US" sz="3200" b="1" dirty="0" err="1">
                <a:latin typeface="Arial" panose="020B0604020202020204" pitchFamily="34" charset="0"/>
                <a:cs typeface="Arial" panose="020B0604020202020204" pitchFamily="34" charset="0"/>
              </a:rPr>
              <a:t>KnowMyLetters</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We are working with kindergarteners in Michigan helping them learn to print their letters.</a:t>
            </a:r>
          </a:p>
          <a:p>
            <a:pPr marL="457200" indent="-457200" algn="just">
              <a:buFont typeface="Arial" panose="020B0604020202020204" pitchFamily="34" charset="0"/>
              <a:buChar char="•"/>
            </a:pPr>
            <a:r>
              <a:rPr lang="en-US" sz="3200" b="1" dirty="0">
                <a:latin typeface="Arial" panose="020B0604020202020204" pitchFamily="34" charset="0"/>
                <a:cs typeface="Arial" panose="020B0604020202020204" pitchFamily="34" charset="0"/>
              </a:rPr>
              <a:t>Digital Townhall: </a:t>
            </a:r>
            <a:r>
              <a:rPr lang="en-US" sz="3200" dirty="0">
                <a:latin typeface="Arial" panose="020B0604020202020204" pitchFamily="34" charset="0"/>
                <a:cs typeface="Arial" panose="020B0604020202020204" pitchFamily="34" charset="0"/>
              </a:rPr>
              <a:t>Students need to learn how to detect fake news and fake information. We are working with students in the U.S. and Israel on developing critical thinking skills while collaborating online. </a:t>
            </a:r>
          </a:p>
          <a:p>
            <a:pPr marL="457200" indent="-457200" algn="just">
              <a:buFont typeface="Arial" panose="020B0604020202020204" pitchFamily="34" charset="0"/>
              <a:buChar char="•"/>
            </a:pPr>
            <a:r>
              <a:rPr lang="en-US" sz="3200" b="1" dirty="0">
                <a:latin typeface="Arial" panose="020B0604020202020204" pitchFamily="34" charset="0"/>
                <a:cs typeface="Arial" panose="020B0604020202020204" pitchFamily="34" charset="0"/>
              </a:rPr>
              <a:t>VoIP Supported Collaboration: </a:t>
            </a:r>
            <a:r>
              <a:rPr lang="en-US" sz="3200" dirty="0">
                <a:latin typeface="Arial" panose="020B0604020202020204" pitchFamily="34" charset="0"/>
                <a:cs typeface="Arial" panose="020B0604020202020204" pitchFamily="34" charset="0"/>
              </a:rPr>
              <a:t>Online collaboration when not co-located is increasingly becoming important. Talking while working together is important. We are adding Voice over IP to all our “collabrified” apps. </a:t>
            </a:r>
          </a:p>
          <a:p>
            <a:pPr algn="just"/>
            <a:r>
              <a:rPr lang="en-US" sz="3200" dirty="0">
                <a:latin typeface="Arial" panose="020B0604020202020204" pitchFamily="34" charset="0"/>
                <a:cs typeface="Arial" panose="020B0604020202020204" pitchFamily="34" charset="0"/>
              </a:rPr>
              <a:t>With the support from faculty, staff, and K-12 educators, it is University of Michigan undergrads that are fueling the above efforts. </a:t>
            </a:r>
          </a:p>
        </p:txBody>
      </p:sp>
      <p:sp>
        <p:nvSpPr>
          <p:cNvPr id="16" name="TextBox 15">
            <a:extLst>
              <a:ext uri="{FF2B5EF4-FFF2-40B4-BE49-F238E27FC236}">
                <a16:creationId xmlns:a16="http://schemas.microsoft.com/office/drawing/2014/main" id="{57B34344-DA0E-7F4D-867C-B51678E765BC}"/>
              </a:ext>
            </a:extLst>
          </p:cNvPr>
          <p:cNvSpPr txBox="1"/>
          <p:nvPr/>
        </p:nvSpPr>
        <p:spPr>
          <a:xfrm>
            <a:off x="1828800" y="23778747"/>
            <a:ext cx="14173200" cy="923330"/>
          </a:xfrm>
          <a:prstGeom prst="rect">
            <a:avLst/>
          </a:prstGeom>
          <a:solidFill>
            <a:srgbClr val="00274C"/>
          </a:solidFill>
        </p:spPr>
        <p:txBody>
          <a:bodyPr wrap="square" rtlCol="0" anchor="ctr">
            <a:spAutoFit/>
          </a:bodyPr>
          <a:lstStyle/>
          <a:p>
            <a:r>
              <a:rPr lang="en-US" sz="5400" b="1" dirty="0">
                <a:solidFill>
                  <a:srgbClr val="FFC000"/>
                </a:solidFill>
                <a:latin typeface="Arial"/>
                <a:cs typeface="Arial"/>
              </a:rPr>
              <a:t>Classroom Examples</a:t>
            </a:r>
          </a:p>
        </p:txBody>
      </p:sp>
      <p:sp>
        <p:nvSpPr>
          <p:cNvPr id="28" name="TextBox 27">
            <a:extLst>
              <a:ext uri="{FF2B5EF4-FFF2-40B4-BE49-F238E27FC236}">
                <a16:creationId xmlns:a16="http://schemas.microsoft.com/office/drawing/2014/main" id="{5EA6DCC9-529F-FB45-B70F-8F75F2D083BF}"/>
              </a:ext>
            </a:extLst>
          </p:cNvPr>
          <p:cNvSpPr txBox="1"/>
          <p:nvPr/>
        </p:nvSpPr>
        <p:spPr>
          <a:xfrm>
            <a:off x="16931452" y="31589936"/>
            <a:ext cx="14143097" cy="923330"/>
          </a:xfrm>
          <a:prstGeom prst="rect">
            <a:avLst/>
          </a:prstGeom>
          <a:solidFill>
            <a:srgbClr val="00274C"/>
          </a:solidFill>
        </p:spPr>
        <p:txBody>
          <a:bodyPr wrap="square" rtlCol="0" anchor="ctr">
            <a:spAutoFit/>
          </a:bodyPr>
          <a:lstStyle/>
          <a:p>
            <a:r>
              <a:rPr lang="en-US" sz="5400" b="1" dirty="0">
                <a:solidFill>
                  <a:srgbClr val="FFC000"/>
                </a:solidFill>
                <a:latin typeface="Arial"/>
                <a:cs typeface="Arial"/>
              </a:rPr>
              <a:t>Concluding Remarks</a:t>
            </a:r>
          </a:p>
        </p:txBody>
      </p:sp>
      <p:sp>
        <p:nvSpPr>
          <p:cNvPr id="29" name="TextBox 28">
            <a:extLst>
              <a:ext uri="{FF2B5EF4-FFF2-40B4-BE49-F238E27FC236}">
                <a16:creationId xmlns:a16="http://schemas.microsoft.com/office/drawing/2014/main" id="{5E65D7B9-EF75-6B46-A3BB-2CBD2D946035}"/>
              </a:ext>
            </a:extLst>
          </p:cNvPr>
          <p:cNvSpPr txBox="1"/>
          <p:nvPr/>
        </p:nvSpPr>
        <p:spPr>
          <a:xfrm>
            <a:off x="16931452" y="32918574"/>
            <a:ext cx="14143096" cy="1790526"/>
          </a:xfrm>
          <a:prstGeom prst="rect">
            <a:avLst/>
          </a:prstGeom>
          <a:noFill/>
        </p:spPr>
        <p:txBody>
          <a:bodyPr wrap="square" rtlCol="0">
            <a:noAutofit/>
          </a:bodyPr>
          <a:lstStyle/>
          <a:p>
            <a:pPr algn="just"/>
            <a:r>
              <a:rPr lang="en-US" sz="3200" dirty="0">
                <a:solidFill>
                  <a:prstClr val="black"/>
                </a:solidFill>
                <a:latin typeface="Arial" pitchFamily="34" charset="0"/>
                <a:cs typeface="Arial" panose="020B0604020202020204" pitchFamily="34" charset="0"/>
              </a:rPr>
              <a:t>The digital transformation of K-12 is underway! And the UM.CDC is doing its part to make the digital transformation of K-12 a successful transformation. Fueling the UM.CDC’s efforts are University of Michigan undergrads! </a:t>
            </a:r>
            <a:endParaRPr lang="en-US" sz="3200" dirty="0">
              <a:solidFill>
                <a:srgbClr val="FF0000"/>
              </a:solidFill>
              <a:latin typeface="Arial" pitchFamily="34" charset="0"/>
              <a:cs typeface="Arial" pitchFamily="34" charset="0"/>
            </a:endParaRPr>
          </a:p>
        </p:txBody>
      </p:sp>
      <p:sp>
        <p:nvSpPr>
          <p:cNvPr id="30" name="TextBox 29">
            <a:extLst>
              <a:ext uri="{FF2B5EF4-FFF2-40B4-BE49-F238E27FC236}">
                <a16:creationId xmlns:a16="http://schemas.microsoft.com/office/drawing/2014/main" id="{83EB04A3-A2B7-EB4A-9D80-A94052463AC8}"/>
              </a:ext>
            </a:extLst>
          </p:cNvPr>
          <p:cNvSpPr txBox="1"/>
          <p:nvPr/>
        </p:nvSpPr>
        <p:spPr>
          <a:xfrm>
            <a:off x="16914457" y="35180488"/>
            <a:ext cx="14143096" cy="923330"/>
          </a:xfrm>
          <a:prstGeom prst="rect">
            <a:avLst/>
          </a:prstGeom>
          <a:solidFill>
            <a:srgbClr val="00274C"/>
          </a:solidFill>
        </p:spPr>
        <p:txBody>
          <a:bodyPr wrap="square" rtlCol="0" anchor="ctr">
            <a:spAutoFit/>
          </a:bodyPr>
          <a:lstStyle/>
          <a:p>
            <a:r>
              <a:rPr lang="en-US" sz="5400" b="1" dirty="0">
                <a:solidFill>
                  <a:srgbClr val="FFC000"/>
                </a:solidFill>
                <a:latin typeface="Arial"/>
                <a:cs typeface="Arial"/>
              </a:rPr>
              <a:t>Acknowledgement</a:t>
            </a:r>
          </a:p>
        </p:txBody>
      </p:sp>
      <p:sp>
        <p:nvSpPr>
          <p:cNvPr id="31" name="TextBox 30">
            <a:extLst>
              <a:ext uri="{FF2B5EF4-FFF2-40B4-BE49-F238E27FC236}">
                <a16:creationId xmlns:a16="http://schemas.microsoft.com/office/drawing/2014/main" id="{4140B2D4-A013-5A49-AFCC-872BECF86F39}"/>
              </a:ext>
            </a:extLst>
          </p:cNvPr>
          <p:cNvSpPr txBox="1"/>
          <p:nvPr/>
        </p:nvSpPr>
        <p:spPr>
          <a:xfrm>
            <a:off x="16914457" y="36334439"/>
            <a:ext cx="14327544" cy="5225041"/>
          </a:xfrm>
          <a:prstGeom prst="rect">
            <a:avLst/>
          </a:prstGeom>
          <a:noFill/>
        </p:spPr>
        <p:txBody>
          <a:bodyPr wrap="square" rtlCol="0">
            <a:noAutofit/>
          </a:bodyPr>
          <a:lstStyle/>
          <a:p>
            <a:pPr algn="just"/>
            <a:r>
              <a:rPr lang="en-US" sz="3400" dirty="0">
                <a:latin typeface="Arial" panose="020B0604020202020204" pitchFamily="34" charset="0"/>
                <a:cs typeface="Arial" panose="020B0604020202020204" pitchFamily="34" charset="0"/>
              </a:rPr>
              <a:t>This work would not be possible without the support from the College of Engineering, University of Michigan. Especially, Dr. Elliot Soloway, Department of EECS, University of Michigan and Dr. Cathie Norris, Department of Learning Technologies, University of North Texas, who are co-directors of the Center for Digital Curricula. Also, we gratefully acknowledge the support of the Michigan Department of Education. The development of the Collabrify Roadmap Platform was supported, in part, with funds from George Lucas Education Research to Dr. Joseph </a:t>
            </a:r>
            <a:r>
              <a:rPr lang="en-US" sz="3400" dirty="0" err="1">
                <a:latin typeface="Arial" panose="020B0604020202020204" pitchFamily="34" charset="0"/>
                <a:cs typeface="Arial" panose="020B0604020202020204" pitchFamily="34" charset="0"/>
              </a:rPr>
              <a:t>Krajcik</a:t>
            </a:r>
            <a:r>
              <a:rPr lang="en-US" sz="3400" dirty="0">
                <a:latin typeface="Arial" panose="020B0604020202020204" pitchFamily="34" charset="0"/>
                <a:cs typeface="Arial" panose="020B0604020202020204" pitchFamily="34" charset="0"/>
              </a:rPr>
              <a:t>, director, Create For STEM Institute, MSU, with a subcontract to Dr. Annemarie </a:t>
            </a:r>
            <a:r>
              <a:rPr lang="en-US" sz="3400" dirty="0" err="1">
                <a:latin typeface="Arial" panose="020B0604020202020204" pitchFamily="34" charset="0"/>
                <a:cs typeface="Arial" panose="020B0604020202020204" pitchFamily="34" charset="0"/>
              </a:rPr>
              <a:t>Palincsar</a:t>
            </a:r>
            <a:r>
              <a:rPr lang="en-US" sz="3400" dirty="0">
                <a:latin typeface="Arial" panose="020B0604020202020204" pitchFamily="34" charset="0"/>
                <a:cs typeface="Arial" panose="020B0604020202020204" pitchFamily="34" charset="0"/>
              </a:rPr>
              <a:t>, School of Education, University of Michigan.</a:t>
            </a:r>
          </a:p>
        </p:txBody>
      </p:sp>
      <p:sp>
        <p:nvSpPr>
          <p:cNvPr id="4" name="TextBox 3">
            <a:extLst>
              <a:ext uri="{FF2B5EF4-FFF2-40B4-BE49-F238E27FC236}">
                <a16:creationId xmlns:a16="http://schemas.microsoft.com/office/drawing/2014/main" id="{A58DE5F6-3E90-4C41-9A43-763F398DE4F1}"/>
              </a:ext>
            </a:extLst>
          </p:cNvPr>
          <p:cNvSpPr txBox="1"/>
          <p:nvPr/>
        </p:nvSpPr>
        <p:spPr>
          <a:xfrm>
            <a:off x="27572677" y="42065744"/>
            <a:ext cx="3516924" cy="92333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SURE ###</a:t>
            </a:r>
            <a:r>
              <a:rPr lang="en-US" sz="54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10124"/>
            <a:ext cx="4444445" cy="4444445"/>
          </a:xfrm>
          <a:prstGeom prst="rect">
            <a:avLst/>
          </a:prstGeom>
        </p:spPr>
      </p:pic>
      <p:pic>
        <p:nvPicPr>
          <p:cNvPr id="13" name="Picture 12">
            <a:extLst>
              <a:ext uri="{FF2B5EF4-FFF2-40B4-BE49-F238E27FC236}">
                <a16:creationId xmlns:a16="http://schemas.microsoft.com/office/drawing/2014/main" id="{4213E5C0-50DF-47F9-A8DA-E1DF13FB0FF5}"/>
              </a:ext>
            </a:extLst>
          </p:cNvPr>
          <p:cNvPicPr>
            <a:picLocks noChangeAspect="1"/>
          </p:cNvPicPr>
          <p:nvPr/>
        </p:nvPicPr>
        <p:blipFill>
          <a:blip r:embed="rId3"/>
          <a:stretch>
            <a:fillRect/>
          </a:stretch>
        </p:blipFill>
        <p:spPr>
          <a:xfrm>
            <a:off x="1843851" y="25031038"/>
            <a:ext cx="14004568" cy="7293001"/>
          </a:xfrm>
          <a:prstGeom prst="rect">
            <a:avLst/>
          </a:prstGeom>
        </p:spPr>
      </p:pic>
      <p:sp>
        <p:nvSpPr>
          <p:cNvPr id="15" name="Rectangle 14">
            <a:extLst>
              <a:ext uri="{FF2B5EF4-FFF2-40B4-BE49-F238E27FC236}">
                <a16:creationId xmlns:a16="http://schemas.microsoft.com/office/drawing/2014/main" id="{23B227B9-8FEE-47B3-A467-2FB7688FD923}"/>
              </a:ext>
            </a:extLst>
          </p:cNvPr>
          <p:cNvSpPr/>
          <p:nvPr/>
        </p:nvSpPr>
        <p:spPr>
          <a:xfrm>
            <a:off x="1828800" y="32694997"/>
            <a:ext cx="14173200"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1:</a:t>
            </a:r>
            <a:r>
              <a:rPr lang="en-US" sz="2000" dirty="0">
                <a:latin typeface="Arial" panose="020B0604020202020204" pitchFamily="34" charset="0"/>
                <a:cs typeface="Arial" panose="020B0604020202020204" pitchFamily="34" charset="0"/>
              </a:rPr>
              <a:t> A kindergartener using </a:t>
            </a:r>
            <a:r>
              <a:rPr lang="en-US" sz="2000" dirty="0" err="1">
                <a:latin typeface="Arial" panose="020B0604020202020204" pitchFamily="34" charset="0"/>
                <a:cs typeface="Arial" panose="020B0604020202020204" pitchFamily="34" charset="0"/>
              </a:rPr>
              <a:t>KnowMyLetters</a:t>
            </a:r>
            <a:r>
              <a:rPr lang="en-US" sz="2000" dirty="0">
                <a:latin typeface="Arial" panose="020B0604020202020204" pitchFamily="34" charset="0"/>
                <a:cs typeface="Arial" panose="020B0604020202020204" pitchFamily="34" charset="0"/>
              </a:rPr>
              <a:t> to practice writing the letter “A”. </a:t>
            </a:r>
          </a:p>
        </p:txBody>
      </p:sp>
      <p:pic>
        <p:nvPicPr>
          <p:cNvPr id="17" name="Picture 16">
            <a:extLst>
              <a:ext uri="{FF2B5EF4-FFF2-40B4-BE49-F238E27FC236}">
                <a16:creationId xmlns:a16="http://schemas.microsoft.com/office/drawing/2014/main" id="{C7CD4E56-6DE0-4899-9EFA-64ECF98DE2D8}"/>
              </a:ext>
            </a:extLst>
          </p:cNvPr>
          <p:cNvPicPr>
            <a:picLocks noChangeAspect="1"/>
          </p:cNvPicPr>
          <p:nvPr/>
        </p:nvPicPr>
        <p:blipFill rotWithShape="1">
          <a:blip r:embed="rId4"/>
          <a:srcRect l="1600"/>
          <a:stretch/>
        </p:blipFill>
        <p:spPr>
          <a:xfrm rot="16200000">
            <a:off x="4859219" y="30463794"/>
            <a:ext cx="7830613" cy="13827357"/>
          </a:xfrm>
          <a:prstGeom prst="rect">
            <a:avLst/>
          </a:prstGeom>
        </p:spPr>
      </p:pic>
      <p:sp>
        <p:nvSpPr>
          <p:cNvPr id="18" name="Rectangle 17">
            <a:extLst>
              <a:ext uri="{FF2B5EF4-FFF2-40B4-BE49-F238E27FC236}">
                <a16:creationId xmlns:a16="http://schemas.microsoft.com/office/drawing/2014/main" id="{7A608DBE-21EF-421E-85C5-A5E6D7AD8966}"/>
              </a:ext>
            </a:extLst>
          </p:cNvPr>
          <p:cNvSpPr/>
          <p:nvPr/>
        </p:nvSpPr>
        <p:spPr>
          <a:xfrm>
            <a:off x="1752600" y="41701837"/>
            <a:ext cx="14173200"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2: </a:t>
            </a:r>
            <a:r>
              <a:rPr lang="en-US" sz="2000" dirty="0">
                <a:latin typeface="Arial" panose="020B0604020202020204" pitchFamily="34" charset="0"/>
                <a:cs typeface="Arial" panose="020B0604020202020204" pitchFamily="34" charset="0"/>
              </a:rPr>
              <a:t>Two third graders collaborating through Roadmaps.</a:t>
            </a:r>
          </a:p>
        </p:txBody>
      </p:sp>
      <p:pic>
        <p:nvPicPr>
          <p:cNvPr id="19" name="Picture 18">
            <a:extLst>
              <a:ext uri="{FF2B5EF4-FFF2-40B4-BE49-F238E27FC236}">
                <a16:creationId xmlns:a16="http://schemas.microsoft.com/office/drawing/2014/main" id="{688D5447-AB8B-4647-9ED8-708C0AF0A327}"/>
              </a:ext>
            </a:extLst>
          </p:cNvPr>
          <p:cNvPicPr>
            <a:picLocks noChangeAspect="1"/>
          </p:cNvPicPr>
          <p:nvPr/>
        </p:nvPicPr>
        <p:blipFill rotWithShape="1">
          <a:blip r:embed="rId5"/>
          <a:srcRect l="33959" r="625" b="42251"/>
          <a:stretch/>
        </p:blipFill>
        <p:spPr>
          <a:xfrm>
            <a:off x="17983202" y="7353300"/>
            <a:ext cx="11963398" cy="4950495"/>
          </a:xfrm>
          <a:prstGeom prst="rect">
            <a:avLst/>
          </a:prstGeom>
        </p:spPr>
      </p:pic>
      <p:pic>
        <p:nvPicPr>
          <p:cNvPr id="20" name="Picture 19">
            <a:extLst>
              <a:ext uri="{FF2B5EF4-FFF2-40B4-BE49-F238E27FC236}">
                <a16:creationId xmlns:a16="http://schemas.microsoft.com/office/drawing/2014/main" id="{A2BE1973-A556-42C5-9FA1-6AA062FFB603}"/>
              </a:ext>
            </a:extLst>
          </p:cNvPr>
          <p:cNvPicPr>
            <a:picLocks noChangeAspect="1"/>
          </p:cNvPicPr>
          <p:nvPr/>
        </p:nvPicPr>
        <p:blipFill>
          <a:blip r:embed="rId6"/>
          <a:stretch>
            <a:fillRect/>
          </a:stretch>
        </p:blipFill>
        <p:spPr>
          <a:xfrm>
            <a:off x="16942774" y="12843934"/>
            <a:ext cx="14146827" cy="7863354"/>
          </a:xfrm>
          <a:prstGeom prst="rect">
            <a:avLst/>
          </a:prstGeom>
        </p:spPr>
      </p:pic>
      <p:pic>
        <p:nvPicPr>
          <p:cNvPr id="21" name="Picture 20">
            <a:extLst>
              <a:ext uri="{FF2B5EF4-FFF2-40B4-BE49-F238E27FC236}">
                <a16:creationId xmlns:a16="http://schemas.microsoft.com/office/drawing/2014/main" id="{50A64328-D14E-4213-B0F0-7DC13F0A5617}"/>
              </a:ext>
            </a:extLst>
          </p:cNvPr>
          <p:cNvPicPr>
            <a:picLocks noChangeAspect="1"/>
          </p:cNvPicPr>
          <p:nvPr/>
        </p:nvPicPr>
        <p:blipFill>
          <a:blip r:embed="rId7"/>
          <a:stretch>
            <a:fillRect/>
          </a:stretch>
        </p:blipFill>
        <p:spPr>
          <a:xfrm>
            <a:off x="16942774" y="21966576"/>
            <a:ext cx="14146827" cy="8281421"/>
          </a:xfrm>
          <a:prstGeom prst="rect">
            <a:avLst/>
          </a:prstGeom>
        </p:spPr>
      </p:pic>
      <p:sp>
        <p:nvSpPr>
          <p:cNvPr id="22" name="Rectangle 21">
            <a:extLst>
              <a:ext uri="{FF2B5EF4-FFF2-40B4-BE49-F238E27FC236}">
                <a16:creationId xmlns:a16="http://schemas.microsoft.com/office/drawing/2014/main" id="{BE3AEAB0-BE17-4F2E-9B24-A796F0BE9609}"/>
              </a:ext>
            </a:extLst>
          </p:cNvPr>
          <p:cNvSpPr/>
          <p:nvPr/>
        </p:nvSpPr>
        <p:spPr>
          <a:xfrm>
            <a:off x="17320260" y="12082894"/>
            <a:ext cx="13464541"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3: </a:t>
            </a:r>
            <a:r>
              <a:rPr lang="en-US" sz="2000" dirty="0">
                <a:latin typeface="Arial" panose="020B0604020202020204" pitchFamily="34" charset="0"/>
                <a:cs typeface="Arial" panose="020B0604020202020204" pitchFamily="34" charset="0"/>
              </a:rPr>
              <a:t>Learning the letter “A” in </a:t>
            </a:r>
            <a:r>
              <a:rPr lang="en-US" sz="2000" dirty="0" err="1">
                <a:latin typeface="Arial" panose="020B0604020202020204" pitchFamily="34" charset="0"/>
                <a:cs typeface="Arial" panose="020B0604020202020204" pitchFamily="34" charset="0"/>
              </a:rPr>
              <a:t>KnowMyLetters</a:t>
            </a:r>
            <a:r>
              <a:rPr lang="en-US" sz="2000" dirty="0">
                <a:latin typeface="Arial" panose="020B0604020202020204" pitchFamily="34" charset="0"/>
                <a:cs typeface="Arial" panose="020B0604020202020204" pitchFamily="34" charset="0"/>
              </a:rPr>
              <a:t>. </a:t>
            </a:r>
          </a:p>
        </p:txBody>
      </p:sp>
      <p:sp>
        <p:nvSpPr>
          <p:cNvPr id="23" name="Rectangle 22">
            <a:extLst>
              <a:ext uri="{FF2B5EF4-FFF2-40B4-BE49-F238E27FC236}">
                <a16:creationId xmlns:a16="http://schemas.microsoft.com/office/drawing/2014/main" id="{E2F68431-F9B7-4D3F-AC2F-0F89779CE05B}"/>
              </a:ext>
            </a:extLst>
          </p:cNvPr>
          <p:cNvSpPr/>
          <p:nvPr/>
        </p:nvSpPr>
        <p:spPr>
          <a:xfrm>
            <a:off x="17068801" y="21112596"/>
            <a:ext cx="13716000"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4: </a:t>
            </a:r>
            <a:r>
              <a:rPr lang="en-US" sz="2000" dirty="0">
                <a:latin typeface="Arial" panose="020B0604020202020204" pitchFamily="34" charset="0"/>
                <a:cs typeface="Arial" panose="020B0604020202020204" pitchFamily="34" charset="0"/>
              </a:rPr>
              <a:t>A Roadmap comparing organisms today to those from the Jurassic Period.</a:t>
            </a:r>
          </a:p>
        </p:txBody>
      </p:sp>
      <p:sp>
        <p:nvSpPr>
          <p:cNvPr id="24" name="Rectangle 23">
            <a:extLst>
              <a:ext uri="{FF2B5EF4-FFF2-40B4-BE49-F238E27FC236}">
                <a16:creationId xmlns:a16="http://schemas.microsoft.com/office/drawing/2014/main" id="{4677D074-3AFE-4270-966B-07C936DA9140}"/>
              </a:ext>
            </a:extLst>
          </p:cNvPr>
          <p:cNvSpPr/>
          <p:nvPr/>
        </p:nvSpPr>
        <p:spPr>
          <a:xfrm>
            <a:off x="17068800" y="30713797"/>
            <a:ext cx="13988753" cy="400110"/>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Figure 5: </a:t>
            </a:r>
            <a:r>
              <a:rPr lang="en-US" sz="2000" dirty="0">
                <a:latin typeface="Arial" panose="020B0604020202020204" pitchFamily="34" charset="0"/>
                <a:cs typeface="Arial" panose="020B0604020202020204" pitchFamily="34" charset="0"/>
              </a:rPr>
              <a:t>With Roadmaps, students can work collaboratively and independently at their own pace.</a:t>
            </a:r>
          </a:p>
        </p:txBody>
      </p:sp>
    </p:spTree>
    <p:extLst>
      <p:ext uri="{BB962C8B-B14F-4D97-AF65-F5344CB8AC3E}">
        <p14:creationId xmlns:p14="http://schemas.microsoft.com/office/powerpoint/2010/main" val="3482200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775</TotalTime>
  <Words>636</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suyash.tn@gmail.com</dc:creator>
  <cp:lastModifiedBy>Fan F</cp:lastModifiedBy>
  <cp:revision>34</cp:revision>
  <dcterms:created xsi:type="dcterms:W3CDTF">2018-08-08T22:43:00Z</dcterms:created>
  <dcterms:modified xsi:type="dcterms:W3CDTF">2019-10-04T17:35:28Z</dcterms:modified>
</cp:coreProperties>
</file>